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4" r:id="rId3"/>
    <p:sldId id="263" r:id="rId4"/>
    <p:sldId id="265" r:id="rId5"/>
    <p:sldId id="266" r:id="rId6"/>
    <p:sldId id="258" r:id="rId7"/>
    <p:sldId id="267" r:id="rId8"/>
    <p:sldId id="259" r:id="rId9"/>
    <p:sldId id="268" r:id="rId10"/>
    <p:sldId id="260" r:id="rId11"/>
    <p:sldId id="26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85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2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34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92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31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69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52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06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46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78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0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D25CAA8-201A-4166-A7ED-F7EE5B24E7F3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D071BF9-E48F-4685-B85F-42C77A7427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00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chulportal.sachsen.de/lplandb/index.php?lplanid=91&amp;lplansc=O6Em8mw3wB7reJu01rO2&amp;token=2dc24362e1f3a6d1e5e80dc123194981#page91_947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B278F-0AA2-45B3-9089-B3687F09E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Englischunterricht in der Grundschule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DFAF95-8184-414F-943F-6266390A2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784034"/>
            <a:ext cx="8767860" cy="1388165"/>
          </a:xfrm>
        </p:spPr>
        <p:txBody>
          <a:bodyPr>
            <a:normAutofit/>
          </a:bodyPr>
          <a:lstStyle/>
          <a:p>
            <a:r>
              <a:rPr lang="de-DE" sz="3600" dirty="0"/>
              <a:t>Herzlich Willkommen zum Elternabend!</a:t>
            </a:r>
          </a:p>
        </p:txBody>
      </p:sp>
    </p:spTree>
    <p:extLst>
      <p:ext uri="{BB962C8B-B14F-4D97-AF65-F5344CB8AC3E}">
        <p14:creationId xmlns:p14="http://schemas.microsoft.com/office/powerpoint/2010/main" val="248476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9C249-766B-458F-A515-3838957C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rgbClr val="002060"/>
                </a:solidFill>
              </a:rPr>
              <a:t>Übungsmöglichkeiten für Zuhause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9B8F0-0B76-403F-AF19-E24A428E7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Wortschatzwiederholung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de-DE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englische Wörter im deutschen Sprachgebrauch finden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de-DE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Spiele zum genauen Hinhören 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gezielte Höraufträge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Fehlergeschichten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Reimwörter finden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…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de-DE" dirty="0">
              <a:solidFill>
                <a:srgbClr val="00206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Lieblingsfilm auf Englisch schauen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 typeface="Corbel" pitchFamily="34" charset="0"/>
              <a:buChar char="•"/>
              <a:tabLst/>
              <a:defRPr/>
            </a:pPr>
            <a:endParaRPr lang="de-DE" sz="2000" dirty="0">
              <a:solidFill>
                <a:srgbClr val="549E39"/>
              </a:solidFill>
              <a:latin typeface="Corbel" panose="020B0503020204020204"/>
            </a:endParaRP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74320" lvl="1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185607F-DE91-4D4A-801C-42077FEBF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2988" y="5564385"/>
            <a:ext cx="1152024" cy="6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0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55104-363E-4DEE-A2E8-F99E6CF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33475"/>
            <a:ext cx="9875520" cy="1356360"/>
          </a:xfrm>
        </p:spPr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Was ist noch offen geblieben?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0C13A0-D302-44C7-9209-EEE6F43D8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2988" y="5564385"/>
            <a:ext cx="1152024" cy="6840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4FE252E-3618-4A54-B63D-CE8A94682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41" y="2671233"/>
            <a:ext cx="3983460" cy="26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8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D4CE6-4797-4996-83A4-95F7456CC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220" y="502920"/>
            <a:ext cx="9966960" cy="2926080"/>
          </a:xfrm>
        </p:spPr>
        <p:txBody>
          <a:bodyPr/>
          <a:lstStyle/>
          <a:p>
            <a:r>
              <a:rPr lang="de-DE" dirty="0"/>
              <a:t>Vielen Dank für </a:t>
            </a:r>
            <a:r>
              <a:rPr lang="de-DE"/>
              <a:t>ihre Aufmerksamkeit</a:t>
            </a:r>
            <a:r>
              <a:rPr lang="de-DE" dirty="0"/>
              <a:t>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103804-16A9-48FB-995A-E33E69CE1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93" y="4178692"/>
            <a:ext cx="3078207" cy="21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5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64BD2-E0AB-4BF5-BE8D-69DC3F87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072640"/>
            <a:ext cx="9875520" cy="135636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060"/>
                </a:solidFill>
              </a:rPr>
              <a:t>Einblicke in den </a:t>
            </a:r>
            <a:br>
              <a:rPr lang="de-DE" b="1" dirty="0">
                <a:solidFill>
                  <a:srgbClr val="002060"/>
                </a:solidFill>
              </a:rPr>
            </a:br>
            <a:r>
              <a:rPr lang="de-DE" b="1" dirty="0">
                <a:solidFill>
                  <a:srgbClr val="002060"/>
                </a:solidFill>
              </a:rPr>
              <a:t>Lehrplan der Grundschule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A834D-B859-40AD-AFBD-D77FBFA1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566285"/>
            <a:ext cx="9875520" cy="1666875"/>
          </a:xfrm>
        </p:spPr>
        <p:txBody>
          <a:bodyPr/>
          <a:lstStyle/>
          <a:p>
            <a:pPr marL="45720" indent="0">
              <a:buNone/>
            </a:pPr>
            <a:r>
              <a:rPr lang="de-DE" sz="1100" dirty="0">
                <a:solidFill>
                  <a:srgbClr val="002060"/>
                </a:solidFill>
              </a:rPr>
              <a:t>die folgenden Ausschnitte sind entnommen aus:</a:t>
            </a:r>
          </a:p>
          <a:p>
            <a:pPr marL="45720" indent="0">
              <a:buNone/>
            </a:pPr>
            <a:r>
              <a:rPr lang="de-DE" sz="1100" dirty="0">
                <a:solidFill>
                  <a:srgbClr val="002060"/>
                </a:solidFill>
              </a:rPr>
              <a:t>Lehrplan Grundschule Englisch</a:t>
            </a:r>
          </a:p>
          <a:p>
            <a:pPr marL="45720" indent="0">
              <a:buNone/>
            </a:pPr>
            <a:r>
              <a:rPr lang="de-DE" sz="1100" dirty="0">
                <a:solidFill>
                  <a:srgbClr val="002060"/>
                </a:solidFill>
              </a:rPr>
              <a:t>Staatsministerium für Kultus – Freistaat Sachsen</a:t>
            </a:r>
          </a:p>
          <a:p>
            <a:pPr marL="45720" indent="0">
              <a:buNone/>
            </a:pPr>
            <a:r>
              <a:rPr lang="de-DE" sz="11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https://www.schulportal.sachsen.de/lplandb/index.php?lplanid=91&amp;lplansc=O6Em8mw3wB7reJu01rO2&amp;token=2dc24362e1f3a6d1e5e80dc123194981#page91_9473</a:t>
            </a:r>
            <a:endParaRPr lang="de-DE" sz="11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7F22BB-505A-4B54-BD42-37557F1BF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2508" y="593348"/>
            <a:ext cx="1152024" cy="6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8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94C3ECE-454A-4647-9A09-B9A50B57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1297326"/>
            <a:ext cx="10367959" cy="3779499"/>
          </a:xfrm>
        </p:spPr>
      </p:pic>
    </p:spTree>
    <p:extLst>
      <p:ext uri="{BB962C8B-B14F-4D97-AF65-F5344CB8AC3E}">
        <p14:creationId xmlns:p14="http://schemas.microsoft.com/office/powerpoint/2010/main" val="77466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A3AFB8-E999-49C4-9175-660BBEF7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7" y="1290497"/>
            <a:ext cx="10364646" cy="2010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F8E6961-F696-4687-A223-459B0B5D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81" y="4386194"/>
            <a:ext cx="7430537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1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78DC3A6-C8B1-4E3D-ACFB-609C3A539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480861"/>
            <a:ext cx="10336067" cy="216247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9FDFD4-DCCB-49DB-8A21-045F6F2D2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65" y="3100275"/>
            <a:ext cx="7297168" cy="16099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BFD1922-5B06-4E74-8E3F-21ABC3760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865" y="5338769"/>
            <a:ext cx="7249537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D3BC6-90ED-4FA5-9F63-5CE1D5CB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rgbClr val="002060"/>
                </a:solidFill>
              </a:rPr>
              <a:t>Schwerpunkte des Unterrichts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B4A9B-6CB0-4071-936F-42790D388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24100"/>
            <a:ext cx="9872871" cy="403860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Ziel: Entwicklung der mündlichen Kommunikationsfähigkeit</a:t>
            </a:r>
          </a:p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Schwerpunkte: Hör- und Hör-/Sehverstehen</a:t>
            </a:r>
          </a:p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Spiralcurriculum</a:t>
            </a:r>
          </a:p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ganzheitlicher (Schrift-)Spracherwerb</a:t>
            </a:r>
          </a:p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Handlungsorientierung </a:t>
            </a:r>
          </a:p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Anlehnung an den natürlichen Spracherwerb</a:t>
            </a:r>
          </a:p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funktionale Einsprachigkeit</a:t>
            </a:r>
          </a:p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Lesen- und Schreiben dem Mündlichen nachgestellt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5B3D08-7C47-4F1C-A6E2-67989CA6B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859" y="5441573"/>
            <a:ext cx="1152024" cy="6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7BBE4-7F7B-469A-87FC-815B4D9C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9875520" cy="135636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060"/>
                </a:solidFill>
              </a:rPr>
              <a:t>Leistungsermittlung und -bewertung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D99614-9580-4B2B-8FB7-B3C044011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57375"/>
            <a:ext cx="9875520" cy="445769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Vergabe von Noten erfolgt erst in Klassenstufe 4</a:t>
            </a:r>
          </a:p>
          <a:p>
            <a:pPr>
              <a:buClr>
                <a:srgbClr val="002060"/>
              </a:buClr>
            </a:pPr>
            <a:endParaRPr lang="de-DE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schriftliche Tests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bekannte Aufgabenformate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Hör- und Hör-/Sehverstehen im Vordergrund, ggf. ergänzt durch einzelne Aufgaben zum Lesen oder Schreiben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keine Bewertung der Rechtschreibung, Abschreibmöglichkeiten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keine Berichtigungen </a:t>
            </a:r>
          </a:p>
          <a:p>
            <a:pPr lvl="1">
              <a:buClr>
                <a:srgbClr val="002060"/>
              </a:buClr>
            </a:pPr>
            <a:endParaRPr lang="de-DE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mündliche und praktische Leistungen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Interviews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Dialoge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TPR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…</a:t>
            </a:r>
          </a:p>
          <a:p>
            <a:pPr marL="27432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AE57F0-EC5C-4274-A9C6-AC4545D2B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5833" y="5546348"/>
            <a:ext cx="1152024" cy="6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3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D734C-E621-445B-ACBE-F3E4E05D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982200" cy="100965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060"/>
                </a:solidFill>
              </a:rPr>
              <a:t>Typische Elemente des Unterrichts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4EB9F6-BFCB-41E8-B7F9-8455811D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95474"/>
            <a:ext cx="9982200" cy="435292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Kommunikation 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Frage-Antwort-Muster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Wortschatzarbeit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einstudierte Dialoge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Partner- und Gruppenarbeiten</a:t>
            </a:r>
          </a:p>
          <a:p>
            <a:pPr lvl="1">
              <a:buClr>
                <a:srgbClr val="002060"/>
              </a:buClr>
            </a:pPr>
            <a:r>
              <a:rPr lang="de-DE" dirty="0">
                <a:solidFill>
                  <a:srgbClr val="002060"/>
                </a:solidFill>
              </a:rPr>
              <a:t>…</a:t>
            </a:r>
          </a:p>
          <a:p>
            <a:pPr lvl="1">
              <a:buClr>
                <a:srgbClr val="002060"/>
              </a:buClr>
            </a:pPr>
            <a:endParaRPr lang="de-DE" dirty="0">
              <a:solidFill>
                <a:srgbClr val="002060"/>
              </a:solidFill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Spiele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Corbel" pitchFamily="34" charset="0"/>
              <a:buChar char="•"/>
              <a:tabLst/>
              <a:defRPr/>
            </a:pPr>
            <a:endParaRPr lang="de-DE" dirty="0">
              <a:solidFill>
                <a:srgbClr val="002060"/>
              </a:solidFill>
              <a:latin typeface="Corbel" panose="020B0503020204020204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lang="de-DE" dirty="0">
                <a:solidFill>
                  <a:srgbClr val="002060"/>
                </a:solidFill>
                <a:latin typeface="Corbel" panose="020B0503020204020204"/>
              </a:rPr>
              <a:t>Storytelling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Corbel" pitchFamily="34" charset="0"/>
              <a:buChar char="•"/>
              <a:tabLst/>
              <a:defRPr/>
            </a:pPr>
            <a:endParaRPr lang="de-DE" dirty="0">
              <a:solidFill>
                <a:srgbClr val="002060"/>
              </a:solidFill>
              <a:latin typeface="Corbel" panose="020B0503020204020204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lang="de-DE" dirty="0">
                <a:solidFill>
                  <a:srgbClr val="002060"/>
                </a:solidFill>
                <a:latin typeface="Corbel" panose="020B0503020204020204"/>
              </a:rPr>
              <a:t>gezielter Einsatz von Schrift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88C958-486A-4C84-B376-1CAEA56D3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2988" y="5564385"/>
            <a:ext cx="1152024" cy="6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7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461700A-2D3E-4909-83B4-E33FD0866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854006"/>
            <a:ext cx="5600699" cy="56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2772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202</Words>
  <Application>Microsoft Office PowerPoint</Application>
  <PresentationFormat>Breitbild</PresentationFormat>
  <Paragraphs>58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Corbel</vt:lpstr>
      <vt:lpstr>Basis</vt:lpstr>
      <vt:lpstr>Englischunterricht in der Grundschule</vt:lpstr>
      <vt:lpstr>Einblicke in den  Lehrplan der Grundschule</vt:lpstr>
      <vt:lpstr>PowerPoint-Präsentation</vt:lpstr>
      <vt:lpstr>PowerPoint-Präsentation</vt:lpstr>
      <vt:lpstr>PowerPoint-Präsentation</vt:lpstr>
      <vt:lpstr>Schwerpunkte des Unterrichts</vt:lpstr>
      <vt:lpstr>Leistungsermittlung und -bewertung</vt:lpstr>
      <vt:lpstr>Typische Elemente des Unterrichts</vt:lpstr>
      <vt:lpstr>PowerPoint-Präsentation</vt:lpstr>
      <vt:lpstr>Übungsmöglichkeiten für Zuhause</vt:lpstr>
      <vt:lpstr>Was ist noch offen geblieben?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Englischunterricht in der Grundschule</dc:title>
  <dc:creator>Administrator</dc:creator>
  <cp:lastModifiedBy>Administrator</cp:lastModifiedBy>
  <cp:revision>14</cp:revision>
  <dcterms:created xsi:type="dcterms:W3CDTF">2023-07-19T13:13:55Z</dcterms:created>
  <dcterms:modified xsi:type="dcterms:W3CDTF">2023-09-14T13:52:52Z</dcterms:modified>
</cp:coreProperties>
</file>